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C7DDB"/>
    <a:srgbClr val="0948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9" d="100"/>
          <a:sy n="89" d="100"/>
        </p:scale>
        <p:origin x="3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7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4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34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mtej/Applied-Data-Science-Capstone-project/tree/master/Week%202" TargetMode="External"/><Relationship Id="rId4" Type="http://schemas.openxmlformats.org/officeDocument/2006/relationships/hyperlink" Target="https://github.com/imtej/Applied-Data-Science-Capstone-proje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mtej/Applied-Data-Science-Capstone-project/tree/master/Week%202" TargetMode="External"/><Relationship Id="rId4" Type="http://schemas.openxmlformats.org/officeDocument/2006/relationships/hyperlink" Target="https://github.com/imtej/Applied-Data-Science-Capstone-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imtej/Applied-Data-Science-Capstone-project/tree/master/Week%20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mtej/Applied-Data-Science-Capstone-projec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f-courses-data.s3.us.cloud-object-storage.appdomain.cloud/IBM-DS0321EN-SkillsNetwork/datasets/dataset_part_2.csv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cf-courses-data.s3.us.cloud-object-storage.appdomain.cloud/IBM-DS0321EN-SkillsNetwork/datasets/dataset_part_1.cs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f-courses-data.s3.us.cloud-object-storage.appdomain.cloud/IBM-DS0321EN-SkillsNetwork/datasets/spacex_launch_geo.csv" TargetMode="External"/><Relationship Id="rId11" Type="http://schemas.openxmlformats.org/officeDocument/2006/relationships/hyperlink" Target="https://github.com/imtej/Applied-Data-Science-Capstone-project/tree/master/Week%202" TargetMode="External"/><Relationship Id="rId5" Type="http://schemas.openxmlformats.org/officeDocument/2006/relationships/hyperlink" Target="https://en.wikipedia.org/w/index.php?title=List_of_Falcon_9_and_Falcon_Heavy_launches&amp;oldid=1027686922" TargetMode="External"/><Relationship Id="rId10" Type="http://schemas.openxmlformats.org/officeDocument/2006/relationships/hyperlink" Target="https://github.com/imtej/Applied-Data-Science-Capstone-project" TargetMode="External"/><Relationship Id="rId4" Type="http://schemas.openxmlformats.org/officeDocument/2006/relationships/hyperlink" Target="https://api.spacexdata.com/v4/launches/past" TargetMode="External"/><Relationship Id="rId9" Type="http://schemas.openxmlformats.org/officeDocument/2006/relationships/hyperlink" Target="https://cf-courses-data.s3.us.cloud-object-storage.appdomain.cloud/IBM-DS0321EN-SkillsNetwork/datasets/dataset_part_3.csv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- By RAVI TEJ</a:t>
            </a:r>
          </a:p>
          <a:p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Date: 02/09/2023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9934"/>
            <a:ext cx="7831064" cy="4297941"/>
          </a:xfrm>
          <a:prstGeom prst="rect">
            <a:avLst/>
          </a:prstGeom>
        </p:spPr>
        <p:txBody>
          <a:bodyPr/>
          <a:lstStyle/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 Description:</a:t>
            </a: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Dealt with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columns ‘PayloadMass’ &amp; ‘LandingPad’ by replacing them with the averages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Observed the bar chart Visualizations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launches on each site, number and occurrence of each orbit, number and occurrence of mission outcome per orbit type.</a:t>
            </a:r>
          </a:p>
          <a:p>
            <a:pPr lvl="1"/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New column named “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having data type as bool for landing outcome label from Outcome column.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4" descr="Understanding Data Wrangling: What it is, Why it is Important, And How to  Approach it : @VMblog">
            <a:extLst>
              <a:ext uri="{FF2B5EF4-FFF2-40B4-BE49-F238E27FC236}">
                <a16:creationId xmlns:a16="http://schemas.microsoft.com/office/drawing/2014/main" id="{FD74788A-6908-1658-B9D7-1DDD0EC3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2" y="2238049"/>
            <a:ext cx="3298898" cy="32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C9A7E3-0806-EAF8-E040-16C8D219E25E}"/>
              </a:ext>
            </a:extLst>
          </p:cNvPr>
          <p:cNvSpPr txBox="1"/>
          <p:nvPr/>
        </p:nvSpPr>
        <p:spPr>
          <a:xfrm>
            <a:off x="5335947" y="6564115"/>
            <a:ext cx="5894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4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5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5636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53330"/>
            <a:ext cx="12115800" cy="52030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Plotted: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Flight Number vs. Payload Mass,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overlaying the Launch Success(Class)</a:t>
            </a:r>
            <a:r>
              <a:rPr lang="en-US" sz="1400" b="0" i="0" dirty="0">
                <a:solidFill>
                  <a:schemeClr val="accent3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:(To see the launch success with payload mass)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Flight Number vs Launch Site,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overlaying the Launch Success(Class)</a:t>
            </a:r>
            <a:r>
              <a:rPr lang="en-US" sz="1400" b="0" i="0" dirty="0">
                <a:solidFill>
                  <a:schemeClr val="accent3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     :(To see the launch success at Launch sites)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Payload Mass vs Launch Site,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overlaying the Launch Success(Class)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       :(To see the launch success with Both PayloadMass &amp; Launch site)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IN" sz="1400" b="0" i="0" dirty="0">
                <a:solidFill>
                  <a:srgbClr val="000000"/>
                </a:solidFill>
                <a:effectLst/>
              </a:rPr>
              <a:t>Flight Number vs Orbit type,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overlaying the Launch Success(Class)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        :(To see the launch success with with orbit types)</a:t>
            </a:r>
            <a:endParaRPr lang="en-IN" sz="1400" b="0" i="0" dirty="0">
              <a:solidFill>
                <a:srgbClr val="000000"/>
              </a:solidFill>
              <a:effectLst/>
            </a:endParaRP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Payload Mass vs </a:t>
            </a:r>
            <a:r>
              <a:rPr lang="en-IN" sz="1400" b="0" i="0" dirty="0">
                <a:solidFill>
                  <a:srgbClr val="000000"/>
                </a:solidFill>
                <a:effectLst/>
              </a:rPr>
              <a:t>Orbit type,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overlaying the Launch Success(Class)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         :(To see the launch success with both Payload Mass &amp; Orbit type)</a:t>
            </a:r>
            <a:endParaRPr lang="en-IN" sz="1400" b="0" i="0" dirty="0">
              <a:solidFill>
                <a:srgbClr val="000000"/>
              </a:solidFill>
              <a:effectLst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IN" sz="1400" b="1" dirty="0">
                <a:solidFill>
                  <a:srgbClr val="000000"/>
                </a:solidFill>
                <a:latin typeface="Abadi" panose="020B0604020104020204" pitchFamily="34" charset="0"/>
              </a:rPr>
              <a:t>Bar Chart: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IN" sz="1400" dirty="0">
                <a:solidFill>
                  <a:srgbClr val="000000"/>
                </a:solidFill>
              </a:rPr>
              <a:t>Avg Launch Success rate for each Orbit type                                                             :(To see the launch success rate with orbit type)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IN" sz="1400" dirty="0">
                <a:solidFill>
                  <a:srgbClr val="000000"/>
                </a:solidFill>
              </a:rPr>
              <a:t>Avg Launch Success rate for Each year                                                                        :(To see the launch success rate per year)</a:t>
            </a:r>
            <a:endParaRPr lang="en-IN" sz="1400" b="1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IN" sz="1400" b="1" dirty="0">
                <a:solidFill>
                  <a:srgbClr val="000000"/>
                </a:solidFill>
                <a:latin typeface="Abadi" panose="020B0604020104020204" pitchFamily="34" charset="0"/>
              </a:rPr>
              <a:t>Line plot: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IN" sz="1400" dirty="0">
                <a:solidFill>
                  <a:srgbClr val="000000"/>
                </a:solidFill>
              </a:rPr>
              <a:t>Launch success yearly trend                                                                                         :(To see the continuous trend for launch success with </a:t>
            </a:r>
            <a:r>
              <a:rPr lang="en-IN" sz="1400">
                <a:solidFill>
                  <a:srgbClr val="000000"/>
                </a:solidFill>
              </a:rPr>
              <a:t>year)</a:t>
            </a:r>
            <a:endParaRPr lang="en-IN" sz="1400" dirty="0">
              <a:solidFill>
                <a:srgbClr val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C3881-1C67-B123-20CE-101184E4FAEB}"/>
              </a:ext>
            </a:extLst>
          </p:cNvPr>
          <p:cNvSpPr/>
          <p:nvPr/>
        </p:nvSpPr>
        <p:spPr>
          <a:xfrm>
            <a:off x="7979569" y="1720318"/>
            <a:ext cx="1849364" cy="5156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b="1" dirty="0"/>
              <a:t>Reasons: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33854-A80B-1379-5ABD-10D583110E94}"/>
              </a:ext>
            </a:extLst>
          </p:cNvPr>
          <p:cNvSpPr txBox="1"/>
          <p:nvPr/>
        </p:nvSpPr>
        <p:spPr>
          <a:xfrm>
            <a:off x="6586103" y="6581001"/>
            <a:ext cx="424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5716" y="1253330"/>
            <a:ext cx="9859890" cy="530585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unique launch site names in the space mission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5 records where launch sites begin with 'CCA'.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the total payload mass carried by boosters launched by NASA (CRS).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date of the first successful landing outcome on the ground pad using the min function.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boosters with success in drone ship landings and payload mass between 4000 and 6000.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total number of successful and failure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booster versions that carried the maximum payload mass using a subquery.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records displaying month names, failure landing outcomes on the drone ship, booster versions,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count of landing outcomes (e.g., Failure (drone ship) or Success (ground pad)) between June 4, 2010, and March 20, 2017, in descending order.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DEC35-E226-267B-68F5-A8A2ACE28396}"/>
              </a:ext>
            </a:extLst>
          </p:cNvPr>
          <p:cNvSpPr txBox="1"/>
          <p:nvPr/>
        </p:nvSpPr>
        <p:spPr>
          <a:xfrm>
            <a:off x="7721960" y="6586320"/>
            <a:ext cx="159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4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5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10687961" cy="47126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Utilized Map Objects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Markers: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Added markers to represent launch sites on the map.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Circles: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Utilized circles to visualize launch site proximity areas.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Marker Clusters: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Implemented marker clusters to showcase successes at each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Polylines (Lines):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Incorporated polylines to showcase distances between proximities and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Object Justification: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Markers: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Added for clear launch site identification and location reference.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Circles: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Included to display launch site proximity for analytical purposes.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Marker Clusters: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Utilized for efficient grouping and display of success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Polylines (Lines):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Used to showcase distances and spatial relationships for better data interpretation.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224FB-D688-6538-AED7-7DA7ABFEDF28}"/>
              </a:ext>
            </a:extLst>
          </p:cNvPr>
          <p:cNvSpPr txBox="1"/>
          <p:nvPr/>
        </p:nvSpPr>
        <p:spPr>
          <a:xfrm>
            <a:off x="6916032" y="6456362"/>
            <a:ext cx="295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07318"/>
            <a:ext cx="10744200" cy="48220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b="1" dirty="0">
                <a:solidFill>
                  <a:schemeClr val="accent3">
                    <a:lumMod val="25000"/>
                  </a:schemeClr>
                </a:solidFill>
              </a:rPr>
              <a:t>Dashboard Components Summary: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Pie Charts: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Added pie charts to visualize launch success distributions among all sites. And launch success &amp; failure distributions for each Individual sites also(By changing the dropdown) 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Scatter Plots: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Included scatter plots to showcase Correlation between Payload Mass and Launch Success for All Sites and individual sites as well.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Dropdown Menus: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Implemented dropdown menus for interactive site selection.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Slider Controls: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Utilized slider controls to filter data based on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b="1" dirty="0">
                <a:solidFill>
                  <a:schemeClr val="accent3">
                    <a:lumMod val="25000"/>
                  </a:schemeClr>
                </a:solidFill>
              </a:rPr>
              <a:t>Component Justification: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Pie Charts: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Added for a clear overview of launch success and failure rates.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Scatter Plots: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Included to allow users to explore relationships and patterns in the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Dropdown Menus: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Implemented for interactive site selection, enhancing user experience.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Slider Controls: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Utilized to filter data by payload mass, enabling data exploration.</a:t>
            </a:r>
            <a:endParaRPr lang="en-US" sz="19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3E19A-20EE-AA8B-4502-81677B0D6A33}"/>
              </a:ext>
            </a:extLst>
          </p:cNvPr>
          <p:cNvSpPr txBox="1"/>
          <p:nvPr/>
        </p:nvSpPr>
        <p:spPr>
          <a:xfrm>
            <a:off x="8872105" y="6548968"/>
            <a:ext cx="986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6262" y="1380967"/>
            <a:ext cx="9745589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Model Development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rgbClr val="1C7DDB"/>
                </a:solidFill>
              </a:rPr>
              <a:t>Built Multiple Models: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Developed various ML classification models to predict Falcon 9 first-stage landing success.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rgbClr val="1C7DDB"/>
                </a:solidFill>
              </a:rPr>
              <a:t>Evaluation and Improvement: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Evaluated model performance using metrics and iteratively improved them.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rgbClr val="1C7DDB"/>
                </a:solidFill>
              </a:rPr>
              <a:t>Best Performing Model: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Identified the best-performing classification model for accurate predictions.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</a:rPr>
              <a:t>Model Development Process:</a:t>
            </a: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(ML Classification)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C5B83FFA-F250-2336-8C75-71F02DFD3C7D}"/>
              </a:ext>
            </a:extLst>
          </p:cNvPr>
          <p:cNvSpPr/>
          <p:nvPr/>
        </p:nvSpPr>
        <p:spPr>
          <a:xfrm>
            <a:off x="770010" y="3643313"/>
            <a:ext cx="2730428" cy="350043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Data Splitting (Train, Test):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A11FE25-6914-DFCB-4D82-BD455415EB2C}"/>
              </a:ext>
            </a:extLst>
          </p:cNvPr>
          <p:cNvSpPr/>
          <p:nvPr/>
        </p:nvSpPr>
        <p:spPr>
          <a:xfrm>
            <a:off x="5000625" y="3643313"/>
            <a:ext cx="6615113" cy="401638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Model Selection (e.g. Logistic Regression, SVM, Decision Trees, KNN)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5C32C4B-3EE1-2AA2-1703-1A82B90AB5DC}"/>
              </a:ext>
            </a:extLst>
          </p:cNvPr>
          <p:cNvSpPr/>
          <p:nvPr/>
        </p:nvSpPr>
        <p:spPr>
          <a:xfrm>
            <a:off x="3957636" y="4381038"/>
            <a:ext cx="6615113" cy="401638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Hyperparameter Tuning (Optimized model hyperparameters)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D6480C1-B65D-C6CA-BD93-98EF4BE34F93}"/>
              </a:ext>
            </a:extLst>
          </p:cNvPr>
          <p:cNvSpPr/>
          <p:nvPr/>
        </p:nvSpPr>
        <p:spPr>
          <a:xfrm>
            <a:off x="2208286" y="5155415"/>
            <a:ext cx="7714383" cy="517656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Evaluation Metrics: key metrics (e.g., accuracy, F1-score) </a:t>
            </a:r>
            <a:r>
              <a:rPr lang="en-US" dirty="0">
                <a:solidFill>
                  <a:schemeClr val="bg1"/>
                </a:solidFill>
              </a:rPr>
              <a:t>for </a:t>
            </a:r>
            <a:r>
              <a:rPr lang="en-US" sz="1800" dirty="0">
                <a:solidFill>
                  <a:schemeClr val="bg1"/>
                </a:solidFill>
              </a:rPr>
              <a:t>model performance.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7838462-9025-B0EE-98DE-197064D21304}"/>
              </a:ext>
            </a:extLst>
          </p:cNvPr>
          <p:cNvSpPr/>
          <p:nvPr/>
        </p:nvSpPr>
        <p:spPr>
          <a:xfrm>
            <a:off x="169672" y="6067758"/>
            <a:ext cx="6615113" cy="569938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Select Model having highest performance (Evaluation Metrics) 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8AA7A830-272C-5566-E277-672BBCDA9456}"/>
              </a:ext>
            </a:extLst>
          </p:cNvPr>
          <p:cNvSpPr/>
          <p:nvPr/>
        </p:nvSpPr>
        <p:spPr>
          <a:xfrm>
            <a:off x="3775905" y="3702300"/>
            <a:ext cx="628650" cy="278606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955AC2A-DE7D-F14C-064D-C2E657C38A87}"/>
              </a:ext>
            </a:extLst>
          </p:cNvPr>
          <p:cNvSpPr/>
          <p:nvPr/>
        </p:nvSpPr>
        <p:spPr>
          <a:xfrm>
            <a:off x="6943726" y="4078224"/>
            <a:ext cx="185738" cy="279505"/>
          </a:xfrm>
          <a:prstGeom prst="downArrow">
            <a:avLst>
              <a:gd name="adj1" fmla="val 49999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96231E2-27AD-A04B-4784-6109FC0B09E4}"/>
              </a:ext>
            </a:extLst>
          </p:cNvPr>
          <p:cNvSpPr/>
          <p:nvPr/>
        </p:nvSpPr>
        <p:spPr>
          <a:xfrm>
            <a:off x="6438901" y="4829293"/>
            <a:ext cx="185738" cy="2795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54A4EF1-3768-3E79-728E-6472594E9EE6}"/>
              </a:ext>
            </a:extLst>
          </p:cNvPr>
          <p:cNvSpPr/>
          <p:nvPr/>
        </p:nvSpPr>
        <p:spPr>
          <a:xfrm>
            <a:off x="5707857" y="5729019"/>
            <a:ext cx="185738" cy="2795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A23E5-230F-CE6B-0846-C4CB6C4BB228}"/>
              </a:ext>
            </a:extLst>
          </p:cNvPr>
          <p:cNvSpPr txBox="1"/>
          <p:nvPr/>
        </p:nvSpPr>
        <p:spPr>
          <a:xfrm>
            <a:off x="8938778" y="6570581"/>
            <a:ext cx="986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71463" y="1393031"/>
            <a:ext cx="10794206" cy="5343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 Data Analysis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55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Key Findings: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 Rates: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Uptrend with progressing year, except some of the downs in 2018 &amp; 2020.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Payload Mass distribution: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 is more within (1952,5300).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Launch Site analysis: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Highest Success Launches at KSC LC – 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 Demo Screenshots:</a:t>
            </a:r>
            <a:endParaRPr lang="en-US" sz="6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55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Model Performance: ( </a:t>
            </a:r>
            <a:r>
              <a:rPr lang="en-US" sz="5400" b="1" dirty="0">
                <a:solidFill>
                  <a:srgbClr val="7030A0"/>
                </a:solidFill>
                <a:latin typeface="+mn-lt"/>
              </a:rPr>
              <a:t>Best Performance Model </a:t>
            </a:r>
            <a:r>
              <a:rPr lang="en-US" sz="5400" b="1" dirty="0">
                <a:solidFill>
                  <a:schemeClr val="accent1"/>
                </a:solidFill>
                <a:latin typeface="+mn-lt"/>
              </a:rPr>
              <a:t>- DECISION TREE CLASSIFIER)</a:t>
            </a:r>
            <a:endParaRPr lang="en-US" sz="55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Accuracy: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‘0.8888888888888888’ (For </a:t>
            </a: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-  </a:t>
            </a:r>
            <a:r>
              <a:rPr lang="en-US" sz="5600" b="1" dirty="0">
                <a:solidFill>
                  <a:schemeClr val="accent1"/>
                </a:solidFill>
                <a:latin typeface="+mn-lt"/>
              </a:rPr>
              <a:t>DECISION TREE CLASSIFIER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False Positives in the  CONFUSION MATRIX: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‘1’</a:t>
            </a: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(For  -  </a:t>
            </a:r>
            <a:r>
              <a:rPr lang="en-US" sz="5600" b="1" dirty="0">
                <a:solidFill>
                  <a:schemeClr val="accent1"/>
                </a:solidFill>
                <a:latin typeface="+mn-lt"/>
              </a:rPr>
              <a:t>DECISION TREE CLASSIFIER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)</a:t>
            </a:r>
            <a:endParaRPr lang="en-US" sz="56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Key Findings: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With the given Features about the Falcon 9, we can Predict the First stage launch success close to 89%.</a:t>
            </a:r>
            <a:endParaRPr lang="en-US" sz="56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4E021F-6E04-45AE-6DBE-B38AEC615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18" y="3136249"/>
            <a:ext cx="2809722" cy="1880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503140-0B4A-773C-4F5D-2D8C05F82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252" y="3126640"/>
            <a:ext cx="2809722" cy="1884421"/>
          </a:xfrm>
          <a:prstGeom prst="rect">
            <a:avLst/>
          </a:prstGeom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id="{D79E97DC-9217-0209-B89B-74725A29DA7C}"/>
              </a:ext>
            </a:extLst>
          </p:cNvPr>
          <p:cNvSpPr/>
          <p:nvPr/>
        </p:nvSpPr>
        <p:spPr>
          <a:xfrm rot="10800000" flipH="1">
            <a:off x="1785184" y="3526360"/>
            <a:ext cx="1700966" cy="5500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1410EC-61CC-EEAE-79B9-2618DD98DCCD}"/>
              </a:ext>
            </a:extLst>
          </p:cNvPr>
          <p:cNvSpPr/>
          <p:nvPr/>
        </p:nvSpPr>
        <p:spPr>
          <a:xfrm>
            <a:off x="7055719" y="3921919"/>
            <a:ext cx="714375" cy="221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5697CE-4877-CB45-A0AD-5FA43425B6B7}"/>
              </a:ext>
            </a:extLst>
          </p:cNvPr>
          <p:cNvSpPr txBox="1"/>
          <p:nvPr/>
        </p:nvSpPr>
        <p:spPr>
          <a:xfrm>
            <a:off x="9593236" y="6561177"/>
            <a:ext cx="986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6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7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710284"/>
            <a:ext cx="9800646" cy="115870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Launch site ‘</a:t>
            </a:r>
            <a:r>
              <a:rPr lang="en-US" sz="1800" dirty="0">
                <a:solidFill>
                  <a:schemeClr val="accent1"/>
                </a:solidFill>
              </a:rPr>
              <a:t>CCAFS 40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Success has increased with higher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Launch Site ‘</a:t>
            </a:r>
            <a:r>
              <a:rPr lang="en-US" sz="1800" dirty="0">
                <a:solidFill>
                  <a:schemeClr val="accent1"/>
                </a:solidFill>
              </a:rPr>
              <a:t>KSC LC 39A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very few (=5) of Failures have been there.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CFC2A80-CDB7-1C9F-3AD4-9A54445A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" y="1414679"/>
            <a:ext cx="11437144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783DA1D-725D-3234-0EDF-D8ABFC257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" y="1401763"/>
            <a:ext cx="11844338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560791-0D56-5052-CEBA-DBF4723B6DC6}"/>
              </a:ext>
            </a:extLst>
          </p:cNvPr>
          <p:cNvSpPr txBox="1">
            <a:spLocks/>
          </p:cNvSpPr>
          <p:nvPr/>
        </p:nvSpPr>
        <p:spPr>
          <a:xfrm>
            <a:off x="599173" y="4651286"/>
            <a:ext cx="10993653" cy="18905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Launch site ‘</a:t>
            </a:r>
            <a:r>
              <a:rPr lang="en-US" sz="1800" dirty="0">
                <a:solidFill>
                  <a:schemeClr val="accent1"/>
                </a:solidFill>
              </a:rPr>
              <a:t>CCAFS 40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&amp; ‘</a:t>
            </a:r>
            <a:r>
              <a:rPr lang="en-US" sz="1800" dirty="0">
                <a:solidFill>
                  <a:schemeClr val="accent1"/>
                </a:solidFill>
              </a:rPr>
              <a:t>KSC LC 39A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Success has also been for heavy payload mass(&gt;10000kg).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Launch Site ‘</a:t>
            </a:r>
            <a:r>
              <a:rPr lang="en-US" sz="1800" dirty="0">
                <a:solidFill>
                  <a:schemeClr val="accent1"/>
                </a:solidFill>
              </a:rPr>
              <a:t>VAFB-SLC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’, there are no rockets launched for heavy payload mass(&gt;10000kg).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06C72B5-75AF-EABE-7263-01A259C5F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71" y="1523392"/>
            <a:ext cx="5592834" cy="42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40AF4B-B19A-2DB9-DE23-51602D2460F9}"/>
              </a:ext>
            </a:extLst>
          </p:cNvPr>
          <p:cNvSpPr txBox="1">
            <a:spLocks/>
          </p:cNvSpPr>
          <p:nvPr/>
        </p:nvSpPr>
        <p:spPr>
          <a:xfrm>
            <a:off x="6180897" y="1779498"/>
            <a:ext cx="5749166" cy="31854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Orbit types ‘</a:t>
            </a:r>
            <a:r>
              <a:rPr lang="en-US" sz="1800" dirty="0">
                <a:solidFill>
                  <a:schemeClr val="accent1"/>
                </a:solidFill>
              </a:rPr>
              <a:t>ES-L1(Lagrange point)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’, ‘</a:t>
            </a:r>
            <a:r>
              <a:rPr lang="en-US" sz="1800" dirty="0">
                <a:solidFill>
                  <a:schemeClr val="accent1"/>
                </a:solidFill>
              </a:rPr>
              <a:t>GEO(Circular Geosynchronous)’,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‘</a:t>
            </a:r>
            <a:r>
              <a:rPr lang="en-US" sz="1800" dirty="0">
                <a:solidFill>
                  <a:schemeClr val="accent1"/>
                </a:solidFill>
              </a:rPr>
              <a:t>HEO(highly Elliptical Orbit)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’, and ‘</a:t>
            </a:r>
            <a:r>
              <a:rPr lang="en-US" sz="1800" dirty="0">
                <a:solidFill>
                  <a:schemeClr val="accent1"/>
                </a:solidFill>
              </a:rPr>
              <a:t>SSO(Sun-synchronous orbit)’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Success rate has been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100%.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Orbit type ‘</a:t>
            </a:r>
            <a:r>
              <a:rPr lang="en-US" sz="1800" dirty="0">
                <a:solidFill>
                  <a:schemeClr val="accent1"/>
                </a:solidFill>
              </a:rPr>
              <a:t>GTO(Geosynchronous)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Success rate has been </a:t>
            </a:r>
            <a:r>
              <a:rPr lang="en-US" sz="1800" b="1" dirty="0">
                <a:solidFill>
                  <a:schemeClr val="accent1"/>
                </a:solidFill>
              </a:rPr>
              <a:t>least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around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50%).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AD5FB3B-85A4-36DC-A84A-89157F854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" y="1400175"/>
            <a:ext cx="1185148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66A73EC-D094-A4A1-AAF6-5FD675D23E79}"/>
              </a:ext>
            </a:extLst>
          </p:cNvPr>
          <p:cNvSpPr txBox="1">
            <a:spLocks/>
          </p:cNvSpPr>
          <p:nvPr/>
        </p:nvSpPr>
        <p:spPr>
          <a:xfrm>
            <a:off x="599174" y="4651287"/>
            <a:ext cx="10993652" cy="1890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At </a:t>
            </a:r>
            <a:r>
              <a:rPr lang="en-US" sz="1800" dirty="0">
                <a:solidFill>
                  <a:schemeClr val="accent1"/>
                </a:solidFill>
              </a:rPr>
              <a:t>Larger Flight 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(around 80 and greater than 80), almost all the orbit types are giving </a:t>
            </a:r>
            <a:r>
              <a:rPr lang="en-US" sz="1800" dirty="0">
                <a:solidFill>
                  <a:schemeClr val="accent1"/>
                </a:solidFill>
              </a:rPr>
              <a:t>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‘</a:t>
            </a:r>
            <a:r>
              <a:rPr lang="en-US" sz="1800" dirty="0">
                <a:solidFill>
                  <a:schemeClr val="accent1"/>
                </a:solidFill>
              </a:rPr>
              <a:t>LEO(Low Earth orbit)’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orbit the Success appears related to the number of flights.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There seems to be no relationship between flight number when in ‘</a:t>
            </a:r>
            <a:r>
              <a:rPr lang="en-US" sz="1800" dirty="0">
                <a:solidFill>
                  <a:schemeClr val="accent1"/>
                </a:solidFill>
              </a:rPr>
              <a:t>GTO(Geosynchronous)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orbit. 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724D2F3-9F10-8784-B567-8121DA23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407319"/>
            <a:ext cx="11822906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3264CC-E17C-089D-F479-5B137C179405}"/>
              </a:ext>
            </a:extLst>
          </p:cNvPr>
          <p:cNvSpPr txBox="1">
            <a:spLocks/>
          </p:cNvSpPr>
          <p:nvPr/>
        </p:nvSpPr>
        <p:spPr>
          <a:xfrm>
            <a:off x="599174" y="4651287"/>
            <a:ext cx="10993652" cy="18905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There have been very Few Launches with heavy Payload Mass(&gt;8000kg), and most of them have success.</a:t>
            </a:r>
            <a:endParaRPr lang="en-US" sz="1800" dirty="0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With </a:t>
            </a:r>
            <a:r>
              <a:rPr lang="en-US" sz="1800" dirty="0">
                <a:solidFill>
                  <a:schemeClr val="accent1"/>
                </a:solidFill>
              </a:rPr>
              <a:t>heavy payloads </a:t>
            </a:r>
            <a:r>
              <a:rPr lang="en-US" sz="1800" dirty="0"/>
              <a:t>the </a:t>
            </a:r>
            <a:r>
              <a:rPr lang="en-US" sz="1800" dirty="0">
                <a:solidFill>
                  <a:schemeClr val="accent1"/>
                </a:solidFill>
              </a:rPr>
              <a:t>successful landing </a:t>
            </a:r>
            <a:r>
              <a:rPr lang="en-US" sz="1800" dirty="0"/>
              <a:t>or positive landing rate are more for </a:t>
            </a:r>
            <a:r>
              <a:rPr lang="en-US" sz="1800" dirty="0">
                <a:solidFill>
                  <a:schemeClr val="accent1"/>
                </a:solidFill>
              </a:rPr>
              <a:t>Polar, LEO and ISS</a:t>
            </a:r>
            <a:r>
              <a:rPr lang="en-US" sz="1800" dirty="0"/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However for </a:t>
            </a:r>
            <a:r>
              <a:rPr lang="en-US" sz="1800" dirty="0">
                <a:solidFill>
                  <a:schemeClr val="accent1"/>
                </a:solidFill>
              </a:rPr>
              <a:t>GTO</a:t>
            </a:r>
            <a:r>
              <a:rPr lang="en-US" sz="1800" dirty="0"/>
              <a:t> we cannot distinguish this well as both </a:t>
            </a:r>
            <a:r>
              <a:rPr lang="en-US" sz="1800" dirty="0">
                <a:solidFill>
                  <a:schemeClr val="accent1"/>
                </a:solidFill>
              </a:rPr>
              <a:t>positive landing rate and negative landing</a:t>
            </a:r>
            <a:r>
              <a:rPr lang="en-US" sz="1800" dirty="0"/>
              <a:t>(Unsuccessful Mission) are both there here.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9158380-36D0-86C6-BA85-6F9195B1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3" y="1521618"/>
            <a:ext cx="5798927" cy="44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BC5A2D-4E1E-8ED0-B9DB-96AA58077DE9}"/>
              </a:ext>
            </a:extLst>
          </p:cNvPr>
          <p:cNvSpPr txBox="1">
            <a:spLocks/>
          </p:cNvSpPr>
          <p:nvPr/>
        </p:nvSpPr>
        <p:spPr>
          <a:xfrm>
            <a:off x="6600825" y="2659796"/>
            <a:ext cx="5079206" cy="175081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1"/>
                </a:solidFill>
              </a:rPr>
              <a:t>Success rate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has been </a:t>
            </a:r>
            <a:r>
              <a:rPr lang="en-US" sz="2000" dirty="0">
                <a:solidFill>
                  <a:schemeClr val="accent1"/>
                </a:solidFill>
              </a:rPr>
              <a:t>increased monotonically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 over time from 2013 onwards, except some of the </a:t>
            </a:r>
            <a:r>
              <a:rPr lang="en-US" sz="2000" dirty="0">
                <a:solidFill>
                  <a:schemeClr val="accent1"/>
                </a:solidFill>
              </a:rPr>
              <a:t>small falls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in 2017 and 2020.</a:t>
            </a:r>
            <a:endParaRPr lang="en-US" sz="2000" b="1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'CCAFS LC-40’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'CCAFS SLC-40’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'KSC LC-39A’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'VAFB SLC-4E’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Maximum Lunches from site </a:t>
            </a:r>
            <a:r>
              <a:rPr lang="en-US" sz="2200" b="1" dirty="0">
                <a:solidFill>
                  <a:schemeClr val="accent1"/>
                </a:solidFill>
              </a:rPr>
              <a:t>'CCAFS LC-40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’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48FCB-37F5-3928-FE97-CB5972ABE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99" y="1982787"/>
            <a:ext cx="5121223" cy="24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48741" y="4361269"/>
            <a:ext cx="9745589" cy="4016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FA954-58FF-7086-CDAA-4ECAD3DD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5226"/>
            <a:ext cx="10278361" cy="2831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28F97-5A58-19D6-FADF-FDF7AB883EE4}"/>
              </a:ext>
            </a:extLst>
          </p:cNvPr>
          <p:cNvSpPr txBox="1"/>
          <p:nvPr/>
        </p:nvSpPr>
        <p:spPr>
          <a:xfrm>
            <a:off x="857249" y="5300027"/>
            <a:ext cx="8679657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There are only two site names begin with `CCA`:</a:t>
            </a:r>
          </a:p>
          <a:p>
            <a:pPr marL="1257300" lvl="2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</a:rPr>
              <a:t>'CCAFS LC-40’ </a:t>
            </a:r>
          </a:p>
          <a:p>
            <a:pPr marL="1257300" lvl="2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</a:rPr>
              <a:t>'CCAFS SLC-40’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987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Total Payload Mass Carried by NASA (CRS) Boosters: </a:t>
            </a:r>
            <a:r>
              <a:rPr lang="en-US" sz="2000" dirty="0">
                <a:solidFill>
                  <a:schemeClr val="accent1"/>
                </a:solidFill>
              </a:rPr>
              <a:t>45596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Understanding the total payload mass carried by NASA is crucial for mission planning, cost estimation, and evaluating NASA's contribution to space missions.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It provides valuable insights into the significance of NASA's involvement in space exploration.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2719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Average Payload Mass Carried by Booster Version 'F9 v1.1': </a:t>
            </a:r>
            <a:r>
              <a:rPr lang="en-US" sz="2000" b="1" dirty="0">
                <a:solidFill>
                  <a:schemeClr val="accent1"/>
                </a:solidFill>
              </a:rPr>
              <a:t>2928.4 kg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Analyzing the average payload mass for "F9 v1.1" booster versions provides insights into their performance and capabilities.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Aiding in mission planning and cost-efficiency assessments.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Query Result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Date of First Successful Landing on Ground Pad: </a:t>
            </a:r>
            <a:r>
              <a:rPr lang="en-US" sz="2000" b="1" dirty="0">
                <a:solidFill>
                  <a:schemeClr val="accent1"/>
                </a:solidFill>
              </a:rPr>
              <a:t>2015-12-22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The first successful ground landing outcome marks a historic achievement for SpaceX.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It significantly reduced launch costs by enabling booster reusability.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This milestone is a testament to SpaceX's innovation and commitment to revolutionizing space travel.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85190"/>
            <a:ext cx="9745589" cy="454120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Query 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Names of Desired Boosters (Dron ship Landing Criteria)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F9 FT B1022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F9 FT B1026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F9 FT  B1021.2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F9 FT  B1031.2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Identifying boosters with successful drone ship landings in this specific payload range is essential for evaluating their performance and reliability in handling medium-sized payloads for cost-effective space missions.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1758" y="1277654"/>
            <a:ext cx="10699697" cy="533745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Methodologies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Reliable sources for Falcon 9 landing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Wrangling: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Cleaning and preprocessing for quality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Visualizations and SQL for insights.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Folium and Plotly Dash for accessibility.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Classification models for landing prediction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Successful Landing Prediction: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Significant cost savings.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Cost Implications: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Influence on launch decisions.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Insights: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Valuable findings from EDA.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Model Performance: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Achieved high-performance metrics (e.g., accuracy, precision, recall, F1-score) validating the model's effectiveness.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9710" y="1380967"/>
            <a:ext cx="5545328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Booster Versions with Maximum Payload Mass: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B1048.4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B1049.4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B1051.3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B1056.4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B1048.5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B1051.4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81B4E-6F32-4F06-0C62-64FBC23CA67C}"/>
              </a:ext>
            </a:extLst>
          </p:cNvPr>
          <p:cNvSpPr txBox="1"/>
          <p:nvPr/>
        </p:nvSpPr>
        <p:spPr>
          <a:xfrm>
            <a:off x="3242374" y="2314575"/>
            <a:ext cx="4285647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B1049.5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B1060.2 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B1058.3 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B1051.6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B1060.3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B1049.7</a:t>
            </a:r>
            <a:endParaRPr lang="en-IN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9A4C1-40CF-D036-63F9-5E752A58CA75}"/>
              </a:ext>
            </a:extLst>
          </p:cNvPr>
          <p:cNvSpPr txBox="1"/>
          <p:nvPr/>
        </p:nvSpPr>
        <p:spPr>
          <a:xfrm>
            <a:off x="914399" y="4986338"/>
            <a:ext cx="96297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Explanation: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Identifying the booster(s) that achieved the maximum payload mass showcases their exceptional capabilities in handling heavy payloads.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It is pivotal for cost-effective space missions and demonstrates SpaceX's engineering achievements.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7160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List of failed landing outcomes in drone ship, along with their booster versions and launch site names for the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Analyzing the launch records from 2015, specifically focusing on failed landing outcomes in drone ships, provides valuable insights for SpaceX's continuous improvement in space missions.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Understanding the specific incidents and their details can lead to enhanced performance and safety.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E481D01-4D2E-3B87-F901-7C32EAA5E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41084"/>
              </p:ext>
            </p:extLst>
          </p:nvPr>
        </p:nvGraphicFramePr>
        <p:xfrm>
          <a:off x="1096169" y="2678906"/>
          <a:ext cx="8128000" cy="1343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73198056"/>
                    </a:ext>
                  </a:extLst>
                </a:gridCol>
                <a:gridCol w="3093244">
                  <a:extLst>
                    <a:ext uri="{9D8B030D-6E8A-4147-A177-3AD203B41FA5}">
                      <a16:colId xmlns:a16="http://schemas.microsoft.com/office/drawing/2014/main" val="3286099752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900177670"/>
                    </a:ext>
                  </a:extLst>
                </a:gridCol>
                <a:gridCol w="1580356">
                  <a:extLst>
                    <a:ext uri="{9D8B030D-6E8A-4147-A177-3AD203B41FA5}">
                      <a16:colId xmlns:a16="http://schemas.microsoft.com/office/drawing/2014/main" val="4176693868"/>
                    </a:ext>
                  </a:extLst>
                </a:gridCol>
              </a:tblGrid>
              <a:tr h="443628">
                <a:tc>
                  <a:txBody>
                    <a:bodyPr/>
                    <a:lstStyle/>
                    <a:p>
                      <a:r>
                        <a:rPr lang="en-IN" dirty="0"/>
                        <a:t>“Month”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“ Landing Outcome”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“Booster Version”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“Launch Site”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733010"/>
                  </a:ext>
                </a:extLst>
              </a:tr>
              <a:tr h="4497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October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Failure (drone ship)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F9 v1.1 B1012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CCAFS LC-40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89853"/>
                  </a:ext>
                </a:extLst>
              </a:tr>
              <a:tr h="4497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April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Failure (drone ship)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F9 v1.1 B1012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CCAFS LC-40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540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888465" cy="46446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Ranked Landing Outcomes between 2010-06-04 and 2017-03-20 in Descending Order: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No attempt                   :-  10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Success (drone ship)   :-   5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Success (ground pad)  :-   5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Failure (drone ship)     :-   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Ranking the landing outcomes during this specific time frame offers valuable insights into the overall performance of SpaceX missions.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It helps identify trends and patterns in mission outcomes, aiding in continuous improvement and decision-making.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B3B86-9124-B50C-8345-EA663FC04FF7}"/>
              </a:ext>
            </a:extLst>
          </p:cNvPr>
          <p:cNvSpPr txBox="1"/>
          <p:nvPr/>
        </p:nvSpPr>
        <p:spPr>
          <a:xfrm>
            <a:off x="4071334" y="2371725"/>
            <a:ext cx="458628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Controlled (ocean)        :- 3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Uncontrolled (ocean)    :- 2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Failure (parachute)        :- 1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Precluded (drone ship)  :- 1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614806"/>
            <a:ext cx="9745589" cy="82153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  <a:r>
              <a:rPr lang="en-US" sz="2200" dirty="0">
                <a:solidFill>
                  <a:schemeClr val="accent1"/>
                </a:solidFill>
              </a:rPr>
              <a:t>Almost all the sites are in very close proximity to the coast.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All Launch sites Location Markers on a Global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5E070-F9EE-2E91-81A8-94FD542D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97" y="1355068"/>
            <a:ext cx="7300867" cy="44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4329" y="5756892"/>
            <a:ext cx="9745589" cy="86536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Site </a:t>
            </a:r>
            <a:r>
              <a:rPr lang="en-US" sz="1800" dirty="0">
                <a:solidFill>
                  <a:schemeClr val="accent1"/>
                </a:solidFill>
              </a:rPr>
              <a:t>“KSC LC-39A”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have Relatively </a:t>
            </a:r>
            <a:r>
              <a:rPr lang="en-US" sz="1800" dirty="0">
                <a:solidFill>
                  <a:schemeClr val="accent1"/>
                </a:solidFill>
              </a:rPr>
              <a:t>high Success Rate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Color Labeled launch Outcome for each site on the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31EBF-3D80-58B1-41DA-CB58B210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9" y="1380207"/>
            <a:ext cx="3361886" cy="200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547DD-F191-D470-FBE2-BBC5D2551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866" y="1368090"/>
            <a:ext cx="3524831" cy="2075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17C08F-9993-3DA8-7204-9D429BD59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999" y="1353633"/>
            <a:ext cx="3784479" cy="2170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14D6D0-3A3E-675E-E95C-D9D03C97E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6" y="3447817"/>
            <a:ext cx="3524831" cy="2141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644E44-16E0-F225-ABAE-76807A369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119" y="3531297"/>
            <a:ext cx="3558660" cy="21377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A7C31F-E352-934E-02B5-F0B971066A57}"/>
              </a:ext>
            </a:extLst>
          </p:cNvPr>
          <p:cNvSpPr txBox="1"/>
          <p:nvPr/>
        </p:nvSpPr>
        <p:spPr>
          <a:xfrm>
            <a:off x="3902296" y="2414820"/>
            <a:ext cx="211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FF0000"/>
                </a:solidFill>
                <a:effectLst/>
                <a:latin typeface="Helvetica Neue"/>
              </a:rPr>
              <a:t>VAFB SLC-4E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DFA0D-01A5-0EE7-C263-2D39AB6DDB8A}"/>
              </a:ext>
            </a:extLst>
          </p:cNvPr>
          <p:cNvSpPr txBox="1"/>
          <p:nvPr/>
        </p:nvSpPr>
        <p:spPr>
          <a:xfrm>
            <a:off x="7658401" y="2663138"/>
            <a:ext cx="211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FF0000"/>
                </a:solidFill>
                <a:effectLst/>
                <a:latin typeface="Helvetica Neue"/>
              </a:rPr>
              <a:t>KSC LC-39A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EA251-D9C4-BA7E-5BBD-514EA3D8A1D4}"/>
              </a:ext>
            </a:extLst>
          </p:cNvPr>
          <p:cNvSpPr txBox="1"/>
          <p:nvPr/>
        </p:nvSpPr>
        <p:spPr>
          <a:xfrm>
            <a:off x="252713" y="4107469"/>
            <a:ext cx="211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333333"/>
                </a:solidFill>
                <a:effectLst/>
                <a:latin typeface="Helvetica Neue"/>
              </a:rPr>
              <a:t>CCAFS LC-40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BE851-F69C-B7B8-6253-2DA1C13F5025}"/>
              </a:ext>
            </a:extLst>
          </p:cNvPr>
          <p:cNvSpPr txBox="1"/>
          <p:nvPr/>
        </p:nvSpPr>
        <p:spPr>
          <a:xfrm>
            <a:off x="4233074" y="3837109"/>
            <a:ext cx="211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333333"/>
                </a:solidFill>
                <a:effectLst/>
                <a:latin typeface="Helvetica Neue"/>
              </a:rPr>
              <a:t>CCAFS SLC-40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116" y="5086555"/>
            <a:ext cx="9568622" cy="161326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found that Launch site "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CCAFS SLC-40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is in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close proximity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Railway, Highway,&amp; Coastline (1.7491725095424817 Km, 0.6532857532514599 Km, and 0.90 km respectively)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But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not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the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city (51.499840490511794 Km)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Distances between a launch site (CCAFS SLC-40) to its proximities.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2C3D-6076-CE73-CE82-9C1D156B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3" y="1482701"/>
            <a:ext cx="5473924" cy="3208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9AF48-C7B0-6498-4004-A2FFAEA1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632" y="1482701"/>
            <a:ext cx="5679282" cy="337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6093" y="5618942"/>
            <a:ext cx="9167207" cy="10383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Site with Largest Successful Launches is </a:t>
            </a:r>
            <a:r>
              <a:rPr lang="en-US" sz="1800" dirty="0">
                <a:solidFill>
                  <a:schemeClr val="accent1"/>
                </a:solidFill>
              </a:rPr>
              <a:t>“KSC LC-39A”.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Chart: Launch Success counts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EC309-21B0-66CD-18D8-3702EF40B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1" b="29375"/>
          <a:stretch/>
        </p:blipFill>
        <p:spPr>
          <a:xfrm>
            <a:off x="770011" y="1359162"/>
            <a:ext cx="9240863" cy="39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158" y="5509635"/>
            <a:ext cx="10551583" cy="116262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At site “KSC LC-39A” Launch landing </a:t>
            </a:r>
            <a:r>
              <a:rPr lang="en-US" sz="1800" dirty="0">
                <a:solidFill>
                  <a:schemeClr val="accent1"/>
                </a:solidFill>
              </a:rPr>
              <a:t>Success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is </a:t>
            </a:r>
            <a:r>
              <a:rPr lang="en-US" sz="1800" dirty="0">
                <a:solidFill>
                  <a:schemeClr val="accent1"/>
                </a:solidFill>
              </a:rPr>
              <a:t>76.9%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At site “KSC LC-39A” Launch landing </a:t>
            </a:r>
            <a:r>
              <a:rPr lang="en-US" sz="1800" dirty="0">
                <a:solidFill>
                  <a:schemeClr val="accent1"/>
                </a:solidFill>
              </a:rPr>
              <a:t>Failure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is </a:t>
            </a:r>
            <a:r>
              <a:rPr lang="en-US" sz="1800" dirty="0">
                <a:solidFill>
                  <a:schemeClr val="accent1"/>
                </a:solidFill>
              </a:rPr>
              <a:t>76.9% 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Chart: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E0C92-C3CC-31C0-6E81-09DBF593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08" y="1283723"/>
            <a:ext cx="9395545" cy="410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78074" y="1683419"/>
            <a:ext cx="9916132" cy="473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Project Background and Context: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Falcon 9 Rocket Launches and Cost-Efficiency.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Reusability of the First Stage: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Cost-saving advantage.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Cost Discrepancy: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vs. competitors.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Significance of Predicting Landings for Cost Estimation.</a:t>
            </a:r>
          </a:p>
          <a:p>
            <a:pPr lvl="1"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Problems to Solve: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Challenge: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Predicting landing success for cost estimation.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Competitive Advantage: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Affecting rocket launch market competition.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Data-Driven Approach: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Leveraging data science and predictive modeling.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Real-World Impact: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Aerospace industry implications.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8669" y="5469244"/>
            <a:ext cx="10414662" cy="131017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1"/>
                </a:solidFill>
              </a:rPr>
              <a:t>2000 kg to 4000 kg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Payload mass have </a:t>
            </a:r>
            <a:r>
              <a:rPr lang="en-US" sz="1800" dirty="0">
                <a:solidFill>
                  <a:schemeClr val="accent1"/>
                </a:solidFill>
              </a:rPr>
              <a:t>highest Success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1"/>
                </a:solidFill>
              </a:rPr>
              <a:t>Booster Version “FT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” given </a:t>
            </a:r>
            <a:r>
              <a:rPr lang="en-US" sz="1800" dirty="0">
                <a:solidFill>
                  <a:schemeClr val="accent1"/>
                </a:solidFill>
              </a:rPr>
              <a:t>highest Success.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Plot: Payload vs Launch Outcome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CE24C-1DB9-4E74-D763-CEABC647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3487"/>
            <a:ext cx="10360828" cy="40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97153" y="2178844"/>
            <a:ext cx="3732924" cy="1585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classification accuracy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1"/>
                </a:solidFill>
              </a:rPr>
              <a:t>DECISION TREE CLASSIFIER -0.8888888888888888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4D0199-C3FB-681A-69BE-E1BC3C85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60" y="1366342"/>
            <a:ext cx="7810135" cy="465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21" y="5894821"/>
            <a:ext cx="6516615" cy="6929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rgbClr val="0B49CB"/>
                </a:solidFill>
                <a:latin typeface="Abadi"/>
              </a:rPr>
              <a:t>Decision Tree Classifier </a:t>
            </a:r>
            <a:r>
              <a:rPr lang="en-US" sz="1600" dirty="0">
                <a:solidFill>
                  <a:srgbClr val="0B49CB"/>
                </a:solidFill>
                <a:latin typeface="Abadi"/>
              </a:rPr>
              <a:t>( Best Performance Model) </a:t>
            </a:r>
            <a:endParaRPr lang="en-US" sz="1600" dirty="0">
              <a:solidFill>
                <a:srgbClr val="0B49CB"/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Accuracy: 0.8888888888888888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EAB31A5-6D3B-1F35-E8FA-9A2EBBDC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99223"/>
            <a:ext cx="50482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38F17-F2D2-760F-4378-FB7ABA3D36AF}"/>
              </a:ext>
            </a:extLst>
          </p:cNvPr>
          <p:cNvSpPr txBox="1"/>
          <p:nvPr/>
        </p:nvSpPr>
        <p:spPr>
          <a:xfrm>
            <a:off x="6622256" y="1971675"/>
            <a:ext cx="4663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Explanation: </a:t>
            </a:r>
          </a:p>
          <a:p>
            <a:r>
              <a:rPr lang="en-IN" sz="2000" b="1" dirty="0"/>
              <a:t>      </a:t>
            </a:r>
            <a:r>
              <a:rPr lang="en-IN" dirty="0"/>
              <a:t>Out of 18 test Samples</a:t>
            </a:r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</a:rPr>
              <a:t>True Positives: 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</a:rPr>
              <a:t>True Negatives: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</a:rPr>
              <a:t>False Negatives: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</a:rPr>
              <a:t>False Positives</a:t>
            </a:r>
            <a:r>
              <a:rPr lang="en-IN" sz="2000" dirty="0">
                <a:solidFill>
                  <a:schemeClr val="accent1"/>
                </a:solidFill>
              </a:rPr>
              <a:t>: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E0A8-59A4-9124-07F7-D2BED396616C}"/>
              </a:ext>
            </a:extLst>
          </p:cNvPr>
          <p:cNvSpPr txBox="1"/>
          <p:nvPr/>
        </p:nvSpPr>
        <p:spPr>
          <a:xfrm>
            <a:off x="6328605" y="4253189"/>
            <a:ext cx="5250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our Objective the </a:t>
            </a:r>
            <a:r>
              <a:rPr lang="en-IN" dirty="0">
                <a:solidFill>
                  <a:schemeClr val="accent1"/>
                </a:solidFill>
              </a:rPr>
              <a:t>False Positives(i.e. we expected to get success in first stage landing But Actually it didn’t Land) </a:t>
            </a:r>
            <a:r>
              <a:rPr lang="en-IN" dirty="0"/>
              <a:t>are very crucial.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we have </a:t>
            </a:r>
            <a:r>
              <a:rPr lang="en-IN" b="1" dirty="0">
                <a:solidFill>
                  <a:schemeClr val="accent1"/>
                </a:solidFill>
              </a:rPr>
              <a:t>Least FALSE POSITIVES ( =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Best Optimized Model 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0559" y="642721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6817" y="1249434"/>
            <a:ext cx="11742075" cy="545818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Predictive Model Success: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uccessfully determines first stage landing outcomes with close to 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89% Model accuracy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Enables accurate 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cost estimations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for space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Launch Site Analysis: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Analysis of launch sites (Like</a:t>
            </a:r>
            <a:r>
              <a:rPr lang="en-US" sz="1600" dirty="0">
                <a:solidFill>
                  <a:schemeClr val="accent1"/>
                </a:solidFill>
              </a:rPr>
              <a:t> “KSC LC-39A”)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 reveals their impact on mission success &amp; 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strategic site selection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Payload Mass Significance: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Payload mass analysis (Like</a:t>
            </a:r>
            <a:r>
              <a:rPr lang="en-US" sz="1600" dirty="0">
                <a:solidFill>
                  <a:schemeClr val="accent1"/>
                </a:solidFill>
              </a:rPr>
              <a:t> 2000 kg to 4000 kg &amp; )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 provides insights into booster (Like </a:t>
            </a:r>
            <a:r>
              <a:rPr lang="en-US" sz="1600" dirty="0">
                <a:solidFill>
                  <a:schemeClr val="accent1"/>
                </a:solidFill>
              </a:rPr>
              <a:t>“FT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” ) performance, affects mission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Historical Trends: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historical trends(Like </a:t>
            </a:r>
            <a:r>
              <a:rPr lang="en-US" sz="1600" dirty="0">
                <a:solidFill>
                  <a:schemeClr val="accent1"/>
                </a:solidFill>
              </a:rPr>
              <a:t>Uptrend from 2013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) and patterns informs future mission planning and decision-making.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Global View: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A global perspective of launch site locations aids in strategic decision-making and mission planning.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Improvement Areas: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Such as enhancing booster capabilities, optimizing Payload Mass, and optimizing launch site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SpaceX's Competitive Edge: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The project findings contribute to SpaceX's competitive advantage in the space exploration industry.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78644" y="1507331"/>
            <a:ext cx="10515601" cy="491988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spacex_url =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=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https://en.wikipedia.org/w/index.php?title=List_of_Falcon_9_and_Falcon_Heavy_launches&amp;oldid=1027686922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Geo_URL =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https://cf-courses-data.s3.us.cloud-object-storage.appdomain.cloud/IBM-DS0321EN-SkillsNetwork/datasets/spacex_launch_geo.csv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dataset_part_1.csv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dataset_part_2.csv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dataset_part_3.csv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Notebooks: Python code snippets used for data analysis, visualization, and modeling.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1"/>
              </a:rPr>
              <a:t>SQL Queries: Attach SQL queries used for data manipulation and analysis in the project.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15334"/>
            <a:ext cx="11074327" cy="564266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: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Collected Falcon 9 first-stage landing data using a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REST API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and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Wrangling: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Transformed collected data into a Pandas data frame and performed initial data wrangling by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cleaning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&amp;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processing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the data.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 Data Analysis (EDA):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Conducted exploratory data analysis by manipulating data, created scatter plots and bar charts for data analysis in a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Pandas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data frame.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Executed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SQL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queries to select and sort data for analysis.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Utilized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visualization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skills to extract meaningful patterns.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Visual Analytics: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Built an interactive dashboard with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 Dash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containing pie charts and scatter plots.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Calculated distances, generated interactive maps, plotted coordinates, and marked clusters with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Folium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 using Machine Learning Classification Models: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Trained different classification models, including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Logistic Regression, SVM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,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Decision Trees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, and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KNN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Optimized hyperparameters using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grid search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Utilized machine learning skills to build a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model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for determining first-stage Falcon 9 landing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Data Sets Collection Process: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REST API Usage: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Data retrieval through a REST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Web Scraping: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Data gathering via web scraping.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DE083-58C0-ED4A-1116-B88EA401B971}"/>
              </a:ext>
            </a:extLst>
          </p:cNvPr>
          <p:cNvSpPr txBox="1"/>
          <p:nvPr/>
        </p:nvSpPr>
        <p:spPr>
          <a:xfrm>
            <a:off x="2124750" y="6427211"/>
            <a:ext cx="171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Using REST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32DB73-8191-AD58-8DAC-A26EEC4AC231}"/>
              </a:ext>
            </a:extLst>
          </p:cNvPr>
          <p:cNvSpPr txBox="1"/>
          <p:nvPr/>
        </p:nvSpPr>
        <p:spPr>
          <a:xfrm>
            <a:off x="7985308" y="6176963"/>
            <a:ext cx="227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Using Web Scraping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C2F34-6041-DF1E-C73D-1831B5B23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85" b="10791"/>
          <a:stretch/>
        </p:blipFill>
        <p:spPr>
          <a:xfrm>
            <a:off x="170582" y="3381033"/>
            <a:ext cx="5873031" cy="3012984"/>
          </a:xfrm>
          <a:prstGeom prst="rect">
            <a:avLst/>
          </a:prstGeom>
        </p:spPr>
      </p:pic>
      <p:pic>
        <p:nvPicPr>
          <p:cNvPr id="2050" name="Picture 2" descr="Web Scraping 101: Basics and Examples | Upwork">
            <a:extLst>
              <a:ext uri="{FF2B5EF4-FFF2-40B4-BE49-F238E27FC236}">
                <a16:creationId xmlns:a16="http://schemas.microsoft.com/office/drawing/2014/main" id="{83A05353-67A5-8240-2FA0-A51067FE0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20208" r="5673" b="16343"/>
          <a:stretch/>
        </p:blipFill>
        <p:spPr bwMode="auto">
          <a:xfrm>
            <a:off x="6359348" y="2953622"/>
            <a:ext cx="5662070" cy="31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1584" y="1789906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GET :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Requested and parse the SpaceX launch data using the GET request to get the JSON Object.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JSON into the pandas DataFrame.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the DataFrame to only include `Falcon 9` launches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99567-9FDE-CF9D-AF87-AAC53DFEF027}"/>
              </a:ext>
            </a:extLst>
          </p:cNvPr>
          <p:cNvSpPr/>
          <p:nvPr/>
        </p:nvSpPr>
        <p:spPr>
          <a:xfrm>
            <a:off x="5890491" y="1589484"/>
            <a:ext cx="6059414" cy="550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Abadi"/>
              </a:rPr>
              <a:t>spacex_url </a:t>
            </a:r>
            <a:r>
              <a:rPr lang="en-US" sz="1800" dirty="0">
                <a:solidFill>
                  <a:srgbClr val="1C7DDB"/>
                </a:solidFill>
                <a:latin typeface="Abadi"/>
              </a:rPr>
              <a:t>=</a:t>
            </a:r>
            <a:r>
              <a:rPr lang="en-US" dirty="0">
                <a:solidFill>
                  <a:srgbClr val="1C7DDB"/>
                </a:solidFill>
                <a:latin typeface="Abadi"/>
              </a:rPr>
              <a:t> </a:t>
            </a:r>
            <a:r>
              <a:rPr lang="en-US" sz="1800" dirty="0">
                <a:solidFill>
                  <a:srgbClr val="1C7DDB"/>
                </a:solidFill>
              </a:rPr>
              <a:t>"https://api.spacexdata.com/v4/launches/past"</a:t>
            </a:r>
          </a:p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234B5-AAA7-A073-D12A-0C8A4EFFF32C}"/>
              </a:ext>
            </a:extLst>
          </p:cNvPr>
          <p:cNvSpPr/>
          <p:nvPr/>
        </p:nvSpPr>
        <p:spPr>
          <a:xfrm>
            <a:off x="7979569" y="2647708"/>
            <a:ext cx="3942555" cy="4786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response</a:t>
            </a:r>
            <a:r>
              <a:rPr lang="en-IN" dirty="0"/>
              <a:t> = </a:t>
            </a:r>
            <a:r>
              <a:rPr lang="en-IN" dirty="0">
                <a:solidFill>
                  <a:srgbClr val="1C7DDB"/>
                </a:solidFill>
              </a:rPr>
              <a:t>requests.get(spacex_url)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0B4A128-7D65-C21F-0E53-E71FFB33A6DD}"/>
              </a:ext>
            </a:extLst>
          </p:cNvPr>
          <p:cNvSpPr/>
          <p:nvPr/>
        </p:nvSpPr>
        <p:spPr>
          <a:xfrm>
            <a:off x="8629650" y="2214563"/>
            <a:ext cx="321469" cy="426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7275A9-512A-3B8C-36B5-7A4D9EE32948}"/>
              </a:ext>
            </a:extLst>
          </p:cNvPr>
          <p:cNvSpPr/>
          <p:nvPr/>
        </p:nvSpPr>
        <p:spPr>
          <a:xfrm>
            <a:off x="6096000" y="3748218"/>
            <a:ext cx="3266208" cy="4802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data_json </a:t>
            </a:r>
            <a:r>
              <a:rPr lang="en-IN" dirty="0"/>
              <a:t>= </a:t>
            </a:r>
            <a:r>
              <a:rPr lang="en-IN" dirty="0">
                <a:solidFill>
                  <a:srgbClr val="1C7DDB"/>
                </a:solidFill>
              </a:rPr>
              <a:t>response.json()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0A44C03-F80C-D319-3DF3-852E572B3570}"/>
              </a:ext>
            </a:extLst>
          </p:cNvPr>
          <p:cNvSpPr/>
          <p:nvPr/>
        </p:nvSpPr>
        <p:spPr>
          <a:xfrm>
            <a:off x="8750189" y="3250317"/>
            <a:ext cx="300641" cy="4786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B2A275-80FC-C532-A080-4565A771EA2B}"/>
              </a:ext>
            </a:extLst>
          </p:cNvPr>
          <p:cNvSpPr/>
          <p:nvPr/>
        </p:nvSpPr>
        <p:spPr>
          <a:xfrm>
            <a:off x="8310528" y="4823386"/>
            <a:ext cx="3611596" cy="4357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data</a:t>
            </a:r>
            <a:r>
              <a:rPr lang="en-IN" dirty="0"/>
              <a:t> = </a:t>
            </a:r>
            <a:r>
              <a:rPr lang="en-IN" dirty="0">
                <a:solidFill>
                  <a:srgbClr val="1C7DDB"/>
                </a:solidFill>
              </a:rPr>
              <a:t>pd.json_normalize(data_json)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2B8153B-1D6E-990A-E535-FF30244DAC27}"/>
              </a:ext>
            </a:extLst>
          </p:cNvPr>
          <p:cNvSpPr/>
          <p:nvPr/>
        </p:nvSpPr>
        <p:spPr>
          <a:xfrm>
            <a:off x="8736203" y="4319047"/>
            <a:ext cx="314627" cy="4370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1C7BB-4B0A-474D-0B85-EE0B1E1EA74B}"/>
              </a:ext>
            </a:extLst>
          </p:cNvPr>
          <p:cNvSpPr/>
          <p:nvPr/>
        </p:nvSpPr>
        <p:spPr>
          <a:xfrm>
            <a:off x="5557838" y="5789252"/>
            <a:ext cx="5385990" cy="4357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data_falcon </a:t>
            </a:r>
            <a:r>
              <a:rPr lang="it-IT" dirty="0"/>
              <a:t>= </a:t>
            </a:r>
            <a:r>
              <a:rPr lang="it-IT" dirty="0">
                <a:solidFill>
                  <a:srgbClr val="1C7DDB"/>
                </a:solidFill>
              </a:rPr>
              <a:t>data1[data1['BoosterVersion']='Falcon 9']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5FCB4E-3F41-4BFB-8B74-A7577B22DE68}"/>
              </a:ext>
            </a:extLst>
          </p:cNvPr>
          <p:cNvSpPr/>
          <p:nvPr/>
        </p:nvSpPr>
        <p:spPr>
          <a:xfrm>
            <a:off x="8790384" y="5310732"/>
            <a:ext cx="314627" cy="4370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F57FE2E-29B9-E6F8-CC06-453EFD63A307}"/>
              </a:ext>
            </a:extLst>
          </p:cNvPr>
          <p:cNvSpPr txBox="1">
            <a:spLocks/>
          </p:cNvSpPr>
          <p:nvPr/>
        </p:nvSpPr>
        <p:spPr>
          <a:xfrm>
            <a:off x="5311847" y="1372213"/>
            <a:ext cx="6825383" cy="51714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6D9217-9724-DB16-C331-5E0E49128ACC}"/>
              </a:ext>
            </a:extLst>
          </p:cNvPr>
          <p:cNvSpPr txBox="1"/>
          <p:nvPr/>
        </p:nvSpPr>
        <p:spPr>
          <a:xfrm>
            <a:off x="5335947" y="6564115"/>
            <a:ext cx="5894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5711" y="1523206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 Falcon 9 launch records with `</a:t>
            </a:r>
            <a:r>
              <a:rPr lang="en-US" sz="2000" b="1" dirty="0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`: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a Falcon 9 launch records HTML table from Wikipedia.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Parsed the table and converted it into a Pandas dataFrame.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036343" y="1523206"/>
            <a:ext cx="6715125" cy="437038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79BD50C1-C44E-54F5-3CC9-FA6EAE6CCBEF}"/>
              </a:ext>
            </a:extLst>
          </p:cNvPr>
          <p:cNvSpPr/>
          <p:nvPr/>
        </p:nvSpPr>
        <p:spPr>
          <a:xfrm>
            <a:off x="5264944" y="1643063"/>
            <a:ext cx="6001617" cy="342900"/>
          </a:xfrm>
          <a:prstGeom prst="snip2Diag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7DDB"/>
                </a:solidFill>
              </a:rPr>
              <a:t>Request the Falcon9 Launch Wikipedia page from its URL</a:t>
            </a:r>
            <a:endParaRPr lang="en-IN" b="1" dirty="0">
              <a:solidFill>
                <a:srgbClr val="1C7DDB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2D0B810-BC0C-056E-A1EF-F5A057703190}"/>
              </a:ext>
            </a:extLst>
          </p:cNvPr>
          <p:cNvSpPr/>
          <p:nvPr/>
        </p:nvSpPr>
        <p:spPr>
          <a:xfrm>
            <a:off x="11079956" y="2069838"/>
            <a:ext cx="257175" cy="342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9E4AFAB-2603-2892-1101-75640C11706E}"/>
              </a:ext>
            </a:extLst>
          </p:cNvPr>
          <p:cNvSpPr/>
          <p:nvPr/>
        </p:nvSpPr>
        <p:spPr>
          <a:xfrm>
            <a:off x="5203391" y="3364724"/>
            <a:ext cx="6230218" cy="342900"/>
          </a:xfrm>
          <a:prstGeom prst="snip2Diag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7DDB"/>
                </a:solidFill>
              </a:rPr>
              <a:t>Extract all column/variable names from the HTML table header</a:t>
            </a:r>
            <a:endParaRPr lang="en-IN" b="1" dirty="0">
              <a:solidFill>
                <a:srgbClr val="1C7DDB"/>
              </a:solidFill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599A0427-BB73-7FB3-66C5-EC0CA661F972}"/>
              </a:ext>
            </a:extLst>
          </p:cNvPr>
          <p:cNvSpPr/>
          <p:nvPr/>
        </p:nvSpPr>
        <p:spPr>
          <a:xfrm>
            <a:off x="10465594" y="2440697"/>
            <a:ext cx="1221581" cy="3429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HTTP GET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70D68649-0464-933A-E826-2CC3C67A438A}"/>
              </a:ext>
            </a:extLst>
          </p:cNvPr>
          <p:cNvSpPr/>
          <p:nvPr/>
        </p:nvSpPr>
        <p:spPr>
          <a:xfrm>
            <a:off x="5203391" y="2423454"/>
            <a:ext cx="4480793" cy="45076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Create a `BeautifulSoup` object from the HTML `response`</a:t>
            </a:r>
            <a:endParaRPr lang="en-IN" sz="1600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D9EB98B8-DD3F-6943-3033-D2F207AE347B}"/>
              </a:ext>
            </a:extLst>
          </p:cNvPr>
          <p:cNvSpPr/>
          <p:nvPr/>
        </p:nvSpPr>
        <p:spPr>
          <a:xfrm>
            <a:off x="9825149" y="2506420"/>
            <a:ext cx="384101" cy="2662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CBE6651-4CCE-DEAF-8698-F92947F2C174}"/>
              </a:ext>
            </a:extLst>
          </p:cNvPr>
          <p:cNvSpPr/>
          <p:nvPr/>
        </p:nvSpPr>
        <p:spPr>
          <a:xfrm>
            <a:off x="5412581" y="2985877"/>
            <a:ext cx="257175" cy="342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72B62377-0424-7E9C-B3E1-207C6D4C6452}"/>
              </a:ext>
            </a:extLst>
          </p:cNvPr>
          <p:cNvSpPr/>
          <p:nvPr/>
        </p:nvSpPr>
        <p:spPr>
          <a:xfrm>
            <a:off x="6957218" y="4162358"/>
            <a:ext cx="4480793" cy="45076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Filter All Relevant column/variable names from the HTML table Header</a:t>
            </a:r>
            <a:endParaRPr lang="en-IN" sz="1600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0279C3E-32E9-5C5D-5DF9-435A93022D78}"/>
              </a:ext>
            </a:extLst>
          </p:cNvPr>
          <p:cNvSpPr/>
          <p:nvPr/>
        </p:nvSpPr>
        <p:spPr>
          <a:xfrm>
            <a:off x="10943610" y="3756187"/>
            <a:ext cx="257175" cy="342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81234564-E648-62A6-D553-49F6ADD084C3}"/>
              </a:ext>
            </a:extLst>
          </p:cNvPr>
          <p:cNvSpPr/>
          <p:nvPr/>
        </p:nvSpPr>
        <p:spPr>
          <a:xfrm>
            <a:off x="5203391" y="5020719"/>
            <a:ext cx="6230218" cy="342900"/>
          </a:xfrm>
          <a:prstGeom prst="snip2Diag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7DDB"/>
                </a:solidFill>
              </a:rPr>
              <a:t>Create a pandas DataFrame by parsing the HTML table</a:t>
            </a:r>
            <a:endParaRPr lang="en-IN" b="1" dirty="0">
              <a:solidFill>
                <a:srgbClr val="1C7DDB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548F0400-0536-348B-2DFC-8DC527F04D61}"/>
              </a:ext>
            </a:extLst>
          </p:cNvPr>
          <p:cNvSpPr/>
          <p:nvPr/>
        </p:nvSpPr>
        <p:spPr>
          <a:xfrm>
            <a:off x="6957218" y="4658425"/>
            <a:ext cx="257175" cy="342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DA0886-63F6-1244-11F2-820EF9E7987A}"/>
              </a:ext>
            </a:extLst>
          </p:cNvPr>
          <p:cNvSpPr txBox="1"/>
          <p:nvPr/>
        </p:nvSpPr>
        <p:spPr>
          <a:xfrm>
            <a:off x="5335947" y="6564115"/>
            <a:ext cx="5894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2391</TotalTime>
  <Words>3149</Words>
  <Application>Microsoft Office PowerPoint</Application>
  <PresentationFormat>Widescreen</PresentationFormat>
  <Paragraphs>415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Helvetica Neue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RAVI TEJ</cp:lastModifiedBy>
  <cp:revision>220</cp:revision>
  <dcterms:created xsi:type="dcterms:W3CDTF">2021-04-29T18:58:34Z</dcterms:created>
  <dcterms:modified xsi:type="dcterms:W3CDTF">2023-09-04T00:52:01Z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